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7"/>
  </p:notesMasterIdLst>
  <p:sldIdLst>
    <p:sldId id="256" r:id="rId2"/>
    <p:sldId id="265" r:id="rId3"/>
    <p:sldId id="264" r:id="rId4"/>
    <p:sldId id="261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91C51-886B-4A0F-8998-5A0E7AF045C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51976-FD75-4DEE-BDCF-7CE7F8290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51976-FD75-4DEE-BDCF-7CE7F82901D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2F41AE74-A8F9-45F7-A1D2-C585B85C505E}" type="slidenum">
              <a:rPr lang="en-US"/>
              <a:pPr/>
              <a:t>4</a:t>
            </a:fld>
            <a:endParaRPr lang="en-US"/>
          </a:p>
        </p:txBody>
      </p:sp>
      <p:sp>
        <p:nvSpPr>
          <p:cNvPr id="1433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7C4D-4160-42DC-B303-D477D905EA2E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FDA2E-D5EE-4567-916D-E85D50FBB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7C4D-4160-42DC-B303-D477D905EA2E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FDA2E-D5EE-4567-916D-E85D50FBB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7C4D-4160-42DC-B303-D477D905EA2E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FDA2E-D5EE-4567-916D-E85D50FBB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1E00C3-1544-4E32-AE41-F568BDF740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7C4D-4160-42DC-B303-D477D905EA2E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FDA2E-D5EE-4567-916D-E85D50FBB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7C4D-4160-42DC-B303-D477D905EA2E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FDA2E-D5EE-4567-916D-E85D50FBB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7C4D-4160-42DC-B303-D477D905EA2E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FDA2E-D5EE-4567-916D-E85D50FBB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7C4D-4160-42DC-B303-D477D905EA2E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FDA2E-D5EE-4567-916D-E85D50FBB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7C4D-4160-42DC-B303-D477D905EA2E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FDA2E-D5EE-4567-916D-E85D50FBB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7C4D-4160-42DC-B303-D477D905EA2E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FDA2E-D5EE-4567-916D-E85D50FBB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7C4D-4160-42DC-B303-D477D905EA2E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FDA2E-D5EE-4567-916D-E85D50FBB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7C4D-4160-42DC-B303-D477D905EA2E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0FDA2E-D5EE-4567-916D-E85D50FBB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507C4D-4160-42DC-B303-D477D905EA2E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0FDA2E-D5EE-4567-916D-E85D50FBB69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executive.manager@aidcindia.org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Garamond" pitchFamily="18" charset="0"/>
              </a:rPr>
              <a:t>AIDC Technologies Association of India</a:t>
            </a:r>
            <a:endParaRPr lang="en-US" sz="6000" dirty="0">
              <a:latin typeface="Garamond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305800" cy="1752600"/>
          </a:xfrm>
        </p:spPr>
        <p:txBody>
          <a:bodyPr>
            <a:normAutofit lnSpcReduction="10000"/>
          </a:bodyPr>
          <a:lstStyle/>
          <a:p>
            <a:pPr algn="l"/>
            <a:endParaRPr lang="en-US" dirty="0" smtClean="0"/>
          </a:p>
          <a:p>
            <a:pPr algn="l"/>
            <a:r>
              <a:rPr lang="en-US" i="1" dirty="0" smtClean="0">
                <a:latin typeface="Garamond" pitchFamily="18" charset="0"/>
              </a:rPr>
              <a:t>Industry Association for Automatic Identification &amp; Data Collection in India, serving members all over India as a trusted resource and dedicated industry advocate.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89888"/>
          </a:xfrm>
        </p:spPr>
        <p:txBody>
          <a:bodyPr>
            <a:normAutofit fontScale="90000"/>
          </a:bodyPr>
          <a:lstStyle/>
          <a:p>
            <a:r>
              <a:rPr lang="en-IN" b="1" u="sng" dirty="0" smtClean="0"/>
              <a:t/>
            </a:r>
            <a:br>
              <a:rPr lang="en-IN" b="1" u="sng" dirty="0" smtClean="0"/>
            </a:br>
            <a:r>
              <a:rPr lang="en-IN" b="1" u="sng" dirty="0" smtClean="0"/>
              <a:t/>
            </a:r>
            <a:br>
              <a:rPr lang="en-IN" b="1" u="sng" dirty="0" smtClean="0"/>
            </a:br>
            <a:r>
              <a:rPr lang="en-IN" sz="5300" b="1" u="sng" dirty="0" smtClean="0">
                <a:latin typeface="Garamond" pitchFamily="18" charset="0"/>
              </a:rPr>
              <a:t>About </a:t>
            </a:r>
            <a:r>
              <a:rPr lang="en-IN" sz="5300" b="1" u="sng" dirty="0" smtClean="0">
                <a:latin typeface="Garamond" pitchFamily="18" charset="0"/>
              </a:rPr>
              <a:t>Us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>
              <a:latin typeface="Garamond" pitchFamily="18" charset="0"/>
            </a:endParaRPr>
          </a:p>
          <a:p>
            <a:pPr algn="just"/>
            <a:r>
              <a:rPr lang="en-IN" dirty="0" smtClean="0">
                <a:latin typeface="Garamond" pitchFamily="18" charset="0"/>
              </a:rPr>
              <a:t>AIDC Technologies Association of India is a very active Association which includes over </a:t>
            </a:r>
            <a:r>
              <a:rPr lang="en-IN" b="1" dirty="0" smtClean="0">
                <a:latin typeface="Garamond" pitchFamily="18" charset="0"/>
              </a:rPr>
              <a:t>165+ Members</a:t>
            </a:r>
            <a:r>
              <a:rPr lang="en-IN" dirty="0" smtClean="0">
                <a:latin typeface="Garamond" pitchFamily="18" charset="0"/>
              </a:rPr>
              <a:t> working in India in the domain. We undertake all the issues with the Government of India on behalf of all the Association Members in India. It provides a nice platform to all the Members for Net- working and takes certain responsibilities to develop business in B2B as well as B2C primarily with MNC, PSUs and large corporate houses in India. </a:t>
            </a:r>
            <a:endParaRPr lang="en-US" dirty="0" smtClean="0">
              <a:latin typeface="Garamond" pitchFamily="18" charset="0"/>
            </a:endParaRPr>
          </a:p>
          <a:p>
            <a:pPr algn="just">
              <a:buNone/>
            </a:pPr>
            <a:r>
              <a:rPr lang="en-IN" dirty="0" smtClean="0">
                <a:latin typeface="Garamond" pitchFamily="18" charset="0"/>
              </a:rPr>
              <a:t> </a:t>
            </a:r>
            <a:endParaRPr lang="en-US" dirty="0" smtClean="0">
              <a:latin typeface="Garamond" pitchFamily="18" charset="0"/>
            </a:endParaRPr>
          </a:p>
          <a:p>
            <a:pPr algn="just"/>
            <a:r>
              <a:rPr lang="en-IN" dirty="0" smtClean="0">
                <a:latin typeface="Garamond" pitchFamily="18" charset="0"/>
              </a:rPr>
              <a:t>We also initiate feasible business in abroad for our Members. Various verticals developed by the Association Members to form Executive Committee to take care various aspects, like Ethics, Research &amp; Survey, Finance &amp; Accounts, Fellowship, Technology, Membership, Communication, Training, Liaison along with Mentors Group headed by the President Mr. Viral Vyas and four regional Vice Presidents to carry forward the responsibilities. </a:t>
            </a:r>
            <a:endParaRPr lang="en-US" dirty="0" smtClean="0">
              <a:latin typeface="Garamond" pitchFamily="18" charset="0"/>
            </a:endParaRPr>
          </a:p>
          <a:p>
            <a:pPr algn="just"/>
            <a:endParaRPr lang="en-US" dirty="0" smtClean="0">
              <a:latin typeface="Garamond" pitchFamily="18" charset="0"/>
            </a:endParaRPr>
          </a:p>
          <a:p>
            <a:pPr algn="just"/>
            <a:r>
              <a:rPr lang="en-IN" dirty="0" smtClean="0">
                <a:latin typeface="Garamond" pitchFamily="18" charset="0"/>
              </a:rPr>
              <a:t>The Association actively takes part and supports various events in various parts of the country and works out subsidized participation rates for Members. The Association is extended </a:t>
            </a:r>
            <a:r>
              <a:rPr lang="en-IN" b="1" dirty="0" smtClean="0">
                <a:latin typeface="Garamond" pitchFamily="18" charset="0"/>
              </a:rPr>
              <a:t>part of</a:t>
            </a:r>
            <a:r>
              <a:rPr lang="en-IN" dirty="0" smtClean="0">
                <a:latin typeface="Garamond" pitchFamily="18" charset="0"/>
              </a:rPr>
              <a:t> </a:t>
            </a:r>
            <a:r>
              <a:rPr lang="en-IN" b="1" dirty="0" smtClean="0">
                <a:latin typeface="Garamond" pitchFamily="18" charset="0"/>
              </a:rPr>
              <a:t>CII, MAIT, AIM Global and are known as AIM India Chapter to the Globe</a:t>
            </a:r>
            <a:r>
              <a:rPr lang="en-IN" dirty="0" smtClean="0">
                <a:latin typeface="Garamond" pitchFamily="18" charset="0"/>
              </a:rPr>
              <a:t>. We conduct </a:t>
            </a:r>
            <a:r>
              <a:rPr lang="en-IN" dirty="0" smtClean="0">
                <a:latin typeface="Garamond" pitchFamily="18" charset="0"/>
              </a:rPr>
              <a:t>AGMs every </a:t>
            </a:r>
            <a:r>
              <a:rPr lang="en-IN" dirty="0" smtClean="0">
                <a:latin typeface="Garamond" pitchFamily="18" charset="0"/>
              </a:rPr>
              <a:t>year geared by a mega summit of all the Members in India and abroad. </a:t>
            </a:r>
            <a:endParaRPr lang="en-US" dirty="0" smtClean="0">
              <a:latin typeface="Garamond" pitchFamily="18" charset="0"/>
            </a:endParaRPr>
          </a:p>
          <a:p>
            <a:endParaRPr lang="en-US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aramond" pitchFamily="18" charset="0"/>
              </a:rPr>
              <a:t>Represented</a:t>
            </a:r>
            <a:r>
              <a:rPr lang="en-US" dirty="0" smtClean="0"/>
              <a:t> </a:t>
            </a:r>
            <a:r>
              <a:rPr lang="en-US" b="1" dirty="0" smtClean="0"/>
              <a:t>By: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Founder: Mr. </a:t>
            </a:r>
            <a:r>
              <a:rPr lang="en-US" dirty="0" err="1" smtClean="0"/>
              <a:t>P.C.Jain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President: Mr. Viral Vyas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Secretary: Mr. Koustubh Mukherjee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Treasurer: Mr. Kirit Shah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38 Members Executive Committee of Ethics, Liaison, Training, Communications, Mentors and etc.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402"/>
            <a:ext cx="9144000" cy="68450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9121" y="249147"/>
            <a:ext cx="1062720" cy="8727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1752600" y="718636"/>
            <a:ext cx="6966601" cy="4910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59107" rIns="81639" bIns="40820"/>
          <a:lstStyle/>
          <a:p>
            <a:pPr algn="ctr">
              <a:lnSpc>
                <a:spcPct val="95000"/>
              </a:lnSpc>
              <a:buClr>
                <a:srgbClr val="000000"/>
              </a:buClr>
              <a:buSzPct val="100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sz="3200" b="1" dirty="0">
                <a:solidFill>
                  <a:srgbClr val="000000"/>
                </a:solidFill>
                <a:latin typeface="Garamond" pitchFamily="18" charset="0"/>
              </a:rPr>
              <a:t>AIM INDIA FEW MAJOR ACTIVITIES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414720" y="1625931"/>
            <a:ext cx="8758080" cy="46128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marL="195843" indent="-195843">
              <a:lnSpc>
                <a:spcPct val="95000"/>
              </a:lnSpc>
              <a:buClr>
                <a:srgbClr val="000000"/>
              </a:buClr>
              <a:buSzPct val="45000"/>
              <a:buFont typeface="Wingdings" charset="2"/>
              <a:buChar char="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100" b="1" dirty="0">
                <a:solidFill>
                  <a:srgbClr val="000000"/>
                </a:solidFill>
                <a:latin typeface="Garamond" pitchFamily="18" charset="0"/>
              </a:rPr>
              <a:t>Close Interaction with AIM Global</a:t>
            </a:r>
          </a:p>
          <a:p>
            <a:pPr marL="195843" indent="-195843">
              <a:lnSpc>
                <a:spcPct val="143000"/>
              </a:lnSpc>
              <a:buClr>
                <a:srgbClr val="000000"/>
              </a:buClr>
              <a:buSzPct val="45000"/>
              <a:buFont typeface="Wingdings" charset="2"/>
              <a:buChar char="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100" b="1" dirty="0">
                <a:solidFill>
                  <a:srgbClr val="000000"/>
                </a:solidFill>
                <a:latin typeface="Garamond" pitchFamily="18" charset="0"/>
              </a:rPr>
              <a:t>Close Interaction with GS1 India</a:t>
            </a:r>
          </a:p>
          <a:p>
            <a:pPr marL="195843" indent="-195843">
              <a:lnSpc>
                <a:spcPct val="143000"/>
              </a:lnSpc>
              <a:buClr>
                <a:srgbClr val="000000"/>
              </a:buClr>
              <a:buSzPct val="45000"/>
              <a:buFont typeface="Wingdings" charset="2"/>
              <a:buChar char="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100" b="1" dirty="0">
                <a:solidFill>
                  <a:srgbClr val="000000"/>
                </a:solidFill>
                <a:latin typeface="Garamond" pitchFamily="18" charset="0"/>
              </a:rPr>
              <a:t>Close Interaction &amp; Consultation with Government of India.</a:t>
            </a:r>
          </a:p>
          <a:p>
            <a:pPr marL="195843" indent="-195843">
              <a:lnSpc>
                <a:spcPct val="143000"/>
              </a:lnSpc>
              <a:buClr>
                <a:srgbClr val="000000"/>
              </a:buClr>
              <a:buSzPct val="45000"/>
              <a:buFont typeface="Wingdings" charset="2"/>
              <a:buChar char="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100" b="1" dirty="0">
                <a:solidFill>
                  <a:srgbClr val="000000"/>
                </a:solidFill>
                <a:latin typeface="Garamond" pitchFamily="18" charset="0"/>
              </a:rPr>
              <a:t>Generation of </a:t>
            </a:r>
            <a:r>
              <a:rPr lang="en-US" sz="2100" b="1" dirty="0" smtClean="0">
                <a:solidFill>
                  <a:srgbClr val="000000"/>
                </a:solidFill>
                <a:latin typeface="Garamond" pitchFamily="18" charset="0"/>
              </a:rPr>
              <a:t>Business </a:t>
            </a:r>
            <a:r>
              <a:rPr lang="en-US" sz="2100" b="1" dirty="0">
                <a:solidFill>
                  <a:srgbClr val="000000"/>
                </a:solidFill>
                <a:latin typeface="Garamond" pitchFamily="18" charset="0"/>
              </a:rPr>
              <a:t>in AIDC domain in Indian Corporate &amp; MNCs.</a:t>
            </a:r>
          </a:p>
          <a:p>
            <a:pPr marL="195843" indent="-195843">
              <a:lnSpc>
                <a:spcPct val="143000"/>
              </a:lnSpc>
              <a:buClr>
                <a:srgbClr val="000000"/>
              </a:buClr>
              <a:buSzPct val="45000"/>
              <a:buFont typeface="Wingdings" charset="2"/>
              <a:buChar char="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100" b="1" dirty="0">
                <a:solidFill>
                  <a:srgbClr val="000000"/>
                </a:solidFill>
                <a:latin typeface="Garamond" pitchFamily="18" charset="0"/>
              </a:rPr>
              <a:t>Informing Members about various AIDC Tenders.</a:t>
            </a:r>
          </a:p>
          <a:p>
            <a:pPr marL="195843" indent="-195843">
              <a:lnSpc>
                <a:spcPct val="143000"/>
              </a:lnSpc>
              <a:buClr>
                <a:srgbClr val="000000"/>
              </a:buClr>
              <a:buSzPct val="45000"/>
              <a:buFont typeface="Wingdings" charset="2"/>
              <a:buChar char="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100" b="1" dirty="0">
                <a:solidFill>
                  <a:srgbClr val="000000"/>
                </a:solidFill>
                <a:latin typeface="Garamond" pitchFamily="18" charset="0"/>
              </a:rPr>
              <a:t>Allowing all AIM India Members to network within group.</a:t>
            </a:r>
          </a:p>
          <a:p>
            <a:pPr marL="195843" indent="-195843">
              <a:lnSpc>
                <a:spcPct val="143000"/>
              </a:lnSpc>
              <a:buClr>
                <a:srgbClr val="000000"/>
              </a:buClr>
              <a:buSzPct val="45000"/>
              <a:buFont typeface="Wingdings" charset="2"/>
              <a:buChar char="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100" b="1" dirty="0">
                <a:solidFill>
                  <a:srgbClr val="000000"/>
                </a:solidFill>
                <a:latin typeface="Garamond" pitchFamily="18" charset="0"/>
              </a:rPr>
              <a:t>Growing Member Base through generating awareness of AIM India.</a:t>
            </a:r>
          </a:p>
          <a:p>
            <a:pPr marL="195843" indent="-195843">
              <a:lnSpc>
                <a:spcPct val="143000"/>
              </a:lnSpc>
              <a:buClr>
                <a:srgbClr val="000000"/>
              </a:buClr>
              <a:buSzPct val="45000"/>
              <a:buFont typeface="Wingdings" charset="2"/>
              <a:buChar char="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100" b="1" dirty="0">
                <a:solidFill>
                  <a:srgbClr val="000000"/>
                </a:solidFill>
                <a:latin typeface="Garamond" pitchFamily="18" charset="0"/>
              </a:rPr>
              <a:t>Circulating Weekly News Letters with latest updates in AIDC Domain.</a:t>
            </a:r>
          </a:p>
          <a:p>
            <a:pPr marL="195843" indent="-195843">
              <a:lnSpc>
                <a:spcPct val="143000"/>
              </a:lnSpc>
              <a:buClr>
                <a:srgbClr val="000000"/>
              </a:buClr>
              <a:buSzPct val="45000"/>
              <a:buFont typeface="Wingdings" charset="2"/>
              <a:buChar char="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100" b="1" dirty="0">
                <a:solidFill>
                  <a:srgbClr val="000000"/>
                </a:solidFill>
                <a:latin typeface="Garamond" pitchFamily="18" charset="0"/>
              </a:rPr>
              <a:t>Releasing Weekly Technical Updates on various latest Technologies.</a:t>
            </a:r>
          </a:p>
          <a:p>
            <a:pPr marL="195843" indent="-195843">
              <a:lnSpc>
                <a:spcPct val="143000"/>
              </a:lnSpc>
              <a:buClr>
                <a:srgbClr val="000000"/>
              </a:buClr>
              <a:buSzPct val="45000"/>
              <a:buFont typeface="Wingdings" charset="2"/>
              <a:buChar char="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100" b="1" dirty="0">
                <a:solidFill>
                  <a:srgbClr val="000000"/>
                </a:solidFill>
                <a:latin typeface="Garamond" pitchFamily="18" charset="0"/>
              </a:rPr>
              <a:t>Involving Members in various Events in India.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73628"/>
            <a:ext cx="8226720" cy="627957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Garamond" pitchFamily="18" charset="0"/>
              </a:rPr>
              <a:t>Thanks &amp; Regards</a:t>
            </a:r>
            <a:br>
              <a:rPr lang="en-US" b="1" dirty="0" smtClean="0">
                <a:latin typeface="Garamond" pitchFamily="18" charset="0"/>
              </a:rPr>
            </a:br>
            <a:r>
              <a:rPr lang="en-US" b="1" dirty="0" smtClean="0">
                <a:latin typeface="Garamond" pitchFamily="18" charset="0"/>
              </a:rPr>
              <a:t>Executive Manager</a:t>
            </a:r>
            <a:br>
              <a:rPr lang="en-US" b="1" dirty="0" smtClean="0">
                <a:latin typeface="Garamond" pitchFamily="18" charset="0"/>
              </a:rPr>
            </a:br>
            <a:r>
              <a:rPr lang="en-US" sz="4400" b="1" dirty="0" smtClean="0">
                <a:latin typeface="Garamond" pitchFamily="18" charset="0"/>
                <a:hlinkClick r:id="rId2"/>
              </a:rPr>
              <a:t>executive.manager@aidcindia.org</a:t>
            </a:r>
            <a:r>
              <a:rPr lang="en-US" b="1" dirty="0" smtClean="0">
                <a:latin typeface="Garamond" pitchFamily="18" charset="0"/>
              </a:rPr>
              <a:t/>
            </a:r>
            <a:br>
              <a:rPr lang="en-US" b="1" dirty="0" smtClean="0">
                <a:latin typeface="Garamond" pitchFamily="18" charset="0"/>
              </a:rPr>
            </a:br>
            <a:r>
              <a:rPr lang="en-US" b="1" dirty="0" smtClean="0">
                <a:latin typeface="Garamond" pitchFamily="18" charset="0"/>
              </a:rPr>
              <a:t>91+9910052414</a:t>
            </a:r>
            <a:endParaRPr lang="en-US" b="1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</TotalTime>
  <Words>249</Words>
  <Application>Microsoft Office PowerPoint</Application>
  <PresentationFormat>On-screen Show (4:3)</PresentationFormat>
  <Paragraphs>34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AIDC Technologies Association of India</vt:lpstr>
      <vt:lpstr>  About Us </vt:lpstr>
      <vt:lpstr>Represented By:</vt:lpstr>
      <vt:lpstr>Slide 4</vt:lpstr>
      <vt:lpstr>Thanks &amp; Regards Executive Manager executive.manager@aidcindia.org 91+9910052414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AIDC Technologies Association of India</dc:title>
  <dc:creator>Admin</dc:creator>
  <cp:lastModifiedBy>Admin</cp:lastModifiedBy>
  <cp:revision>11</cp:revision>
  <dcterms:created xsi:type="dcterms:W3CDTF">2018-02-06T07:18:36Z</dcterms:created>
  <dcterms:modified xsi:type="dcterms:W3CDTF">2018-03-21T07:36:56Z</dcterms:modified>
</cp:coreProperties>
</file>